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notesMaster" Target="notesMasters/notesMaster1.xml" /><Relationship Id="rId62" Type="http://schemas.openxmlformats.org/officeDocument/2006/relationships/theme" Target="theme/theme1.xml" /><Relationship Id="rId61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0" Type="http://schemas.openxmlformats.org/officeDocument/2006/relationships/presProps" Target="presProps.xml" /><Relationship Id="rId63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tips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Edward</a:t>
            </a:r>
            <a:r>
              <a:rPr/>
              <a:t> </a:t>
            </a:r>
            <a:r>
              <a:rPr/>
              <a:t>Tufte.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../Images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commands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file.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load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file,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environment,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commands.</a:t>
            </a:r>
            <a:r>
              <a:rPr/>
              <a:t> </a:t>
            </a:r>
            <a:r>
              <a:rPr/>
              <a:t>Give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graphs.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linician%20Coders%20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../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which allows you to ‘layer’ features of graphs</a:t>
            </a:r>
          </a:p>
          <a:p>
            <a:pPr lvl="2"/>
            <a:r>
              <a:rPr/>
              <a:t>this is what we will use</a:t>
            </a:r>
          </a:p>
          <a:p>
            <a:pPr lvl="2"/>
            <a:r>
              <a:rPr/>
              <a:t>load it now</a:t>
            </a:r>
          </a:p>
          <a:p>
            <a:pPr lvl="2"/>
            <a:r>
              <a:rPr sz="1800"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It takes a while to get used to the structure.</a:t>
            </a:r>
          </a:p>
          <a:p>
            <a:pPr lvl="0" marL="0" indent="0">
              <a:buNone/>
            </a:pPr>
            <a:r>
              <a:rPr/>
              <a:t>There are different forms of syntax.</a:t>
            </a:r>
          </a:p>
          <a:p>
            <a:pPr lvl="0" marL="0" indent="0">
              <a:buNone/>
            </a:pPr>
            <a:r>
              <a:rPr/>
              <a:t>Different syntax possible</a:t>
            </a:r>
          </a:p>
          <a:p>
            <a:pPr lvl="0" marL="0" indent="0">
              <a:buNone/>
            </a:pPr>
            <a:r>
              <a:rPr/>
              <a:t>But in general: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vector_name1,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vector_name2))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use the same structure for many types of graphs.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vector_name1,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vector_name2))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1"/>
            <a:r>
              <a:rPr/>
              <a:t>dots</a:t>
            </a:r>
          </a:p>
          <a:p>
            <a:pPr lvl="1"/>
            <a:r>
              <a:rPr/>
              <a:t>lines</a:t>
            </a:r>
          </a:p>
          <a:p>
            <a:pPr lvl="1"/>
            <a:r>
              <a:rPr/>
              <a:t>bars</a:t>
            </a:r>
          </a:p>
          <a:p>
            <a:pPr lvl="0" marL="0" indent="0">
              <a:buNone/>
            </a:pPr>
            <a:r>
              <a:rPr/>
              <a:t>Look at the </a:t>
            </a:r>
            <a:r>
              <a:rPr sz="1800"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dot</a:t>
            </a:r>
            <a:r>
              <a:rPr/>
              <a:t> </a:t>
            </a:r>
            <a:r>
              <a:rPr/>
              <a:t>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 up the R script called </a:t>
            </a:r>
            <a:r>
              <a:rPr sz="1800">
                <a:latin typeface="Courier"/>
              </a:rPr>
              <a:t>Workshop5.R</a:t>
            </a:r>
            <a:r>
              <a:rPr/>
              <a:t>. Run through the commands in it. Notice how changing small parts of the main command change the appearance of the graph.</a:t>
            </a:r>
          </a:p>
          <a:p>
            <a:pPr lvl="0" marL="0" indent="0">
              <a:buNone/>
            </a:pPr>
            <a:r>
              <a:rPr/>
              <a:t>Notice that we use </a:t>
            </a:r>
            <a:r>
              <a:rPr sz="1800">
                <a:latin typeface="Courier"/>
              </a:rPr>
              <a:t>geom_point</a:t>
            </a:r>
            <a:r>
              <a:rPr/>
              <a:t> for a dot plot. We will use other geoms later.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1800">
                <a:latin typeface="Courier"/>
              </a:rPr>
              <a:t>geom_bar</a:t>
            </a:r>
            <a:r>
              <a:rPr/>
              <a:t> and </a:t>
            </a:r>
            <a:r>
              <a:rPr sz="1800">
                <a:latin typeface="Courier"/>
              </a:rPr>
              <a:t>stat_count</a:t>
            </a:r>
            <a:r>
              <a:rPr/>
              <a:t> are interchangeable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vital_status))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stat_count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vital_status))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8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Proportion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..prop.., </a:t>
            </a:r>
            <a:r>
              <a:rPr sz="1800">
                <a:solidFill>
                  <a:srgbClr val="902000"/>
                </a:solidFill>
                <a:latin typeface="Courier"/>
              </a:rPr>
              <a:t>group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2019-10-30T11:04:27Z</dcterms:created>
  <dcterms:modified xsi:type="dcterms:W3CDTF">2019-10-30T11:04:27Z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